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4"/>
  </p:sldMasterIdLst>
  <p:sldIdLst>
    <p:sldId id="258" r:id="rId5"/>
    <p:sldId id="266" r:id="rId6"/>
    <p:sldId id="270" r:id="rId7"/>
    <p:sldId id="273" r:id="rId8"/>
    <p:sldId id="257" r:id="rId9"/>
    <p:sldId id="276" r:id="rId10"/>
    <p:sldId id="277" r:id="rId11"/>
    <p:sldId id="260" r:id="rId12"/>
    <p:sldId id="275" r:id="rId13"/>
    <p:sldId id="261" r:id="rId14"/>
    <p:sldId id="263" r:id="rId15"/>
    <p:sldId id="268" r:id="rId16"/>
    <p:sldId id="267" r:id="rId17"/>
    <p:sldId id="262" r:id="rId18"/>
    <p:sldId id="264" r:id="rId19"/>
    <p:sldId id="269" r:id="rId20"/>
    <p:sldId id="265" r:id="rId21"/>
    <p:sldId id="272" r:id="rId22"/>
    <p:sldId id="274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25BB0-8931-1F85-6AC5-573240BAF69C}" v="122" dt="2021-07-29T17:28:31.341"/>
    <p1510:client id="{3C5FDE28-35CF-6E73-D0BA-4CD6CC6A07B2}" v="408" dt="2021-07-28T18:39:42.138"/>
    <p1510:client id="{57648F4E-A2E3-4198-A894-2CDDC14AC205}" v="70" dt="2021-07-29T14:50:55.269"/>
    <p1510:client id="{77CEFCD1-B9A7-3832-EBB0-40D95CF95CC1}" v="438" dt="2021-07-29T14:56:52.606"/>
    <p1510:client id="{876FE2F1-3C59-D53D-DBAE-928924C897F3}" v="485" dt="2021-07-29T01:14:10.447"/>
    <p1510:client id="{8C8BF969-3864-B3F0-8041-4D87D205D308}" v="8" dt="2021-07-29T15:17:43.467"/>
    <p1510:client id="{E3CB0524-7F36-44EA-A1D2-E7D1D615893F}" v="3040" dt="2021-07-29T14:19:50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Thursday, July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89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Thursday, July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2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Thursday, July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2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Thursday, July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17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Thursday, July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1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Thursday, July 29,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Thursday, July 29,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2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Thursday, July 29,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4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Thursday, July 29,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61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Thursday, July 29,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2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Thursday, July 29,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0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Thursday, July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49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2.11317.pdf" TargetMode="External"/><Relationship Id="rId2" Type="http://schemas.openxmlformats.org/officeDocument/2006/relationships/hyperlink" Target="https://doi.org/10.1007/s11042-013-1568-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6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jpeg"/><Relationship Id="rId21" Type="http://schemas.openxmlformats.org/officeDocument/2006/relationships/image" Target="../media/image27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17" Type="http://schemas.openxmlformats.org/officeDocument/2006/relationships/image" Target="../media/image23.jpeg"/><Relationship Id="rId25" Type="http://schemas.openxmlformats.org/officeDocument/2006/relationships/image" Target="../media/image31.jpeg"/><Relationship Id="rId2" Type="http://schemas.openxmlformats.org/officeDocument/2006/relationships/image" Target="../media/image8.jpeg"/><Relationship Id="rId16" Type="http://schemas.openxmlformats.org/officeDocument/2006/relationships/image" Target="../media/image22.jpeg"/><Relationship Id="rId20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24" Type="http://schemas.openxmlformats.org/officeDocument/2006/relationships/image" Target="../media/image30.jpe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23" Type="http://schemas.openxmlformats.org/officeDocument/2006/relationships/image" Target="../media/image29.jpeg"/><Relationship Id="rId10" Type="http://schemas.openxmlformats.org/officeDocument/2006/relationships/image" Target="../media/image16.jpeg"/><Relationship Id="rId19" Type="http://schemas.openxmlformats.org/officeDocument/2006/relationships/image" Target="../media/image25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Relationship Id="rId22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03904B09-F8F0-462C-A261-1896C5F6C2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-14592" y="1391"/>
            <a:ext cx="12221183" cy="68566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609747-ABFD-41DF-A787-AB0811B49FEA}"/>
              </a:ext>
            </a:extLst>
          </p:cNvPr>
          <p:cNvSpPr txBox="1">
            <a:spLocks/>
          </p:cNvSpPr>
          <p:nvPr/>
        </p:nvSpPr>
        <p:spPr>
          <a:xfrm>
            <a:off x="2654287" y="919461"/>
            <a:ext cx="6883423" cy="36139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Facial Recognition </a:t>
            </a:r>
            <a:endParaRPr lang="en-US" sz="8800" b="1">
              <a:ln w="13462">
                <a:solidFill>
                  <a:prstClr val="white"/>
                </a:solidFill>
                <a:prstDash val="solid"/>
              </a:ln>
              <a:solidFill>
                <a:schemeClr val="tx1"/>
              </a:solidFill>
              <a:effectLst>
                <a:outerShdw dist="38100" dir="2700000" algn="bl" rotWithShape="0">
                  <a:srgbClr val="6B8384"/>
                </a:outerShdw>
              </a:effectLst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DD93B8A-185E-467D-82CA-90070544851C}"/>
              </a:ext>
            </a:extLst>
          </p:cNvPr>
          <p:cNvSpPr txBox="1">
            <a:spLocks/>
          </p:cNvSpPr>
          <p:nvPr/>
        </p:nvSpPr>
        <p:spPr>
          <a:xfrm>
            <a:off x="1304644" y="4605799"/>
            <a:ext cx="9570421" cy="2131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/>
              <a:t>Sam </a:t>
            </a:r>
            <a:r>
              <a:rPr lang="en-US" sz="4000" err="1"/>
              <a:t>Lefforge</a:t>
            </a:r>
            <a:r>
              <a:rPr lang="en-US" sz="4000"/>
              <a:t>, Alejandra Barroso, </a:t>
            </a:r>
            <a:r>
              <a:rPr lang="en-US" sz="4000" err="1"/>
              <a:t>A’Darius</a:t>
            </a:r>
            <a:r>
              <a:rPr lang="en-US" sz="4000"/>
              <a:t> Lee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F1A8BAC-D7FD-4C1B-830B-FDFC8EDAD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8814" y="92467"/>
            <a:ext cx="1617245" cy="1090864"/>
          </a:xfrm>
          <a:prstGeom prst="rect">
            <a:avLst/>
          </a:prstGeom>
        </p:spPr>
      </p:pic>
      <p:pic>
        <p:nvPicPr>
          <p:cNvPr id="3" name="Picture 6" descr="Logo&#10;&#10;Description automatically generated">
            <a:extLst>
              <a:ext uri="{FF2B5EF4-FFF2-40B4-BE49-F238E27FC236}">
                <a16:creationId xmlns:a16="http://schemas.microsoft.com/office/drawing/2014/main" id="{26BD429E-D745-408F-9FE1-DB99E12A6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60" y="96621"/>
            <a:ext cx="1449805" cy="1092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A2929-5584-4A47-8532-D93AF8AE1B6B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B6CAC-F4D8-4B21-BA2A-9F12CCA1478A}"/>
              </a:ext>
            </a:extLst>
          </p:cNvPr>
          <p:cNvSpPr txBox="1"/>
          <p:nvPr/>
        </p:nvSpPr>
        <p:spPr>
          <a:xfrm>
            <a:off x="2177716" y="92242"/>
            <a:ext cx="782654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>
                <a:latin typeface="Arial"/>
                <a:cs typeface="Arial"/>
              </a:rPr>
              <a:t>Applied Machine Learning Intensive 2021 Capstone Project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5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35D9B3-B2C5-40E1-BFF9-E01D0DB42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34451-AC88-42A0-9836-B37F53506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4028783" cy="2135867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Justification for First Model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95061B-ADFC-4592-8BB1-0D542F6F6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042523" y="6081915"/>
            <a:ext cx="6460098" cy="781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B67C3E3-D148-40AD-9F4C-431AA28A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AE906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30DD030-ACB5-4C2C-AD03-51D52E277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AE906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8FB3DE53-D180-4AB5-BBB2-392EAFE0A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00" y="2880452"/>
            <a:ext cx="4028783" cy="30954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buFont typeface="Wingdings" panose="05020102010507070707" pitchFamily="18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Our model operates by first adding the student videos into an array.</a:t>
            </a:r>
          </a:p>
          <a:p>
            <a:pPr lvl="1">
              <a:buFont typeface="Wingdings" panose="05020102010507070707" pitchFamily="18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Our model also collects the frames of videos, and successfully recognizes the faces in the frames.</a:t>
            </a:r>
          </a:p>
          <a:p>
            <a:pPr lvl="1">
              <a:buFont typeface="Wingdings" panose="05020102010507070707" pitchFamily="18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Our model also operates by returning an array of True and False if the face in the unknown video matches a face of a person in the array.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FEAABA-747A-475A-ADAB-8C3102AA1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615" y="1502634"/>
            <a:ext cx="6079914" cy="34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08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DE178-AD4A-4048-BAAA-753D84522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Webcam Demo</a:t>
            </a:r>
          </a:p>
        </p:txBody>
      </p:sp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8586F75-1484-4CCA-8CE2-26EBA0E3C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155" y="795955"/>
            <a:ext cx="4784784" cy="526609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CDAFF58-6FE3-48A7-972C-6631CDD9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74" y="2040866"/>
            <a:ext cx="4899804" cy="368204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03EA827-CC29-451A-B567-729DA3F95D58}"/>
              </a:ext>
            </a:extLst>
          </p:cNvPr>
          <p:cNvSpPr/>
          <p:nvPr/>
        </p:nvSpPr>
        <p:spPr>
          <a:xfrm>
            <a:off x="5226170" y="2897038"/>
            <a:ext cx="1739660" cy="1063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41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DC2E5-0EF6-4A51-A704-282AF236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Webcam Demo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5F397C3-EA9C-4C8D-8A61-AB2EDCE18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6481" y="1825625"/>
            <a:ext cx="6731000" cy="4206875"/>
          </a:xfrm>
        </p:spPr>
      </p:pic>
    </p:spTree>
    <p:extLst>
      <p:ext uri="{BB962C8B-B14F-4D97-AF65-F5344CB8AC3E}">
        <p14:creationId xmlns:p14="http://schemas.microsoft.com/office/powerpoint/2010/main" val="1969616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DE178-AD4A-4048-BAAA-753D84522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					Solution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1316AC6E-8DD9-41B9-80C7-5DA2308E1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448201"/>
            <a:ext cx="4028783" cy="309544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lvl="1">
              <a:buFont typeface="Wingdings" panose="05020102010507070707" pitchFamily="18" charset="2"/>
              <a:buChar char="§"/>
            </a:pPr>
            <a:r>
              <a:rPr lang="en-US" sz="2400">
                <a:solidFill>
                  <a:schemeClr val="tx1"/>
                </a:solidFill>
              </a:rPr>
              <a:t>The mode had trouble identifying darker skinned individuals</a:t>
            </a:r>
          </a:p>
          <a:p>
            <a:pPr lvl="1">
              <a:buFont typeface="Wingdings" panose="05020102010507070707" pitchFamily="18" charset="2"/>
              <a:buChar char="§"/>
            </a:pPr>
            <a:r>
              <a:rPr lang="en-US" sz="2400">
                <a:solidFill>
                  <a:schemeClr val="tx1"/>
                </a:solidFill>
              </a:rPr>
              <a:t>The model had trouble identifying who was Alejandra and who was Claudia</a:t>
            </a:r>
          </a:p>
          <a:p>
            <a:pPr lvl="1">
              <a:buFont typeface="Wingdings" panose="05020102010507070707" pitchFamily="18" charset="2"/>
              <a:buChar char="§"/>
            </a:pPr>
            <a:r>
              <a:rPr lang="en-US" sz="2400">
                <a:solidFill>
                  <a:schemeClr val="tx1"/>
                </a:solidFill>
              </a:rPr>
              <a:t>The model identified everyone as Sam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0846F49-B0A4-4D8C-8676-E07973A19035}"/>
              </a:ext>
            </a:extLst>
          </p:cNvPr>
          <p:cNvSpPr/>
          <p:nvPr/>
        </p:nvSpPr>
        <p:spPr>
          <a:xfrm>
            <a:off x="5226170" y="2897038"/>
            <a:ext cx="1739660" cy="1063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4E09C368-3055-43A6-B345-BD555E1E5617}"/>
              </a:ext>
            </a:extLst>
          </p:cNvPr>
          <p:cNvSpPr txBox="1">
            <a:spLocks/>
          </p:cNvSpPr>
          <p:nvPr/>
        </p:nvSpPr>
        <p:spPr>
          <a:xfrm>
            <a:off x="7258061" y="2267710"/>
            <a:ext cx="4028783" cy="3095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EDE88A-94B7-4C6D-9D20-B3BE38CE86B3}"/>
              </a:ext>
            </a:extLst>
          </p:cNvPr>
          <p:cNvSpPr txBox="1">
            <a:spLocks/>
          </p:cNvSpPr>
          <p:nvPr/>
        </p:nvSpPr>
        <p:spPr>
          <a:xfrm>
            <a:off x="7258060" y="2267710"/>
            <a:ext cx="4028783" cy="3095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>
                <a:solidFill>
                  <a:schemeClr val="tx1"/>
                </a:solidFill>
              </a:rPr>
              <a:t>We gathered more data under different lighting conditions.</a:t>
            </a:r>
          </a:p>
        </p:txBody>
      </p:sp>
      <p:pic>
        <p:nvPicPr>
          <p:cNvPr id="10" name="Picture 10" descr="A picture containing wall, indoor, person, green&#10;&#10;Description automatically generated">
            <a:extLst>
              <a:ext uri="{FF2B5EF4-FFF2-40B4-BE49-F238E27FC236}">
                <a16:creationId xmlns:a16="http://schemas.microsoft.com/office/drawing/2014/main" id="{73849092-14AF-4494-91BA-4D504B3F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3" y="4577135"/>
            <a:ext cx="2743200" cy="195942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23D545D-059F-471B-ABB8-4D8F2001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268" y="4477359"/>
            <a:ext cx="3088256" cy="205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01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7AE2-8E0F-4E49-8ABD-01435B2A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Adjustment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BBDFB-16F1-42EF-A7EE-435346ECC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4645814" cy="42063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Initial Model: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6" name="Picture 16" descr="Text&#10;&#10;Description automatically generated">
            <a:extLst>
              <a:ext uri="{FF2B5EF4-FFF2-40B4-BE49-F238E27FC236}">
                <a16:creationId xmlns:a16="http://schemas.microsoft.com/office/drawing/2014/main" id="{98C43EA4-5D61-4451-804D-9B1F1DC49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52" y="2292845"/>
            <a:ext cx="5912678" cy="3034312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756EB0C-F044-4D13-8A79-4C72EE6A28DC}"/>
              </a:ext>
            </a:extLst>
          </p:cNvPr>
          <p:cNvSpPr txBox="1">
            <a:spLocks/>
          </p:cNvSpPr>
          <p:nvPr/>
        </p:nvSpPr>
        <p:spPr>
          <a:xfrm>
            <a:off x="6948029" y="644472"/>
            <a:ext cx="4645814" cy="42063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Revised Model: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9" name="Picture 19" descr="Text&#10;&#10;Description automatically generated">
            <a:extLst>
              <a:ext uri="{FF2B5EF4-FFF2-40B4-BE49-F238E27FC236}">
                <a16:creationId xmlns:a16="http://schemas.microsoft.com/office/drawing/2014/main" id="{7B7A1225-285C-44B4-A403-B1DDA4AE8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579" y="1123812"/>
            <a:ext cx="4353464" cy="538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73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AB7E-45E1-4654-856E-2EA98EFD4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AF23F-F68C-43EC-BFC1-2996A6211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4216994" cy="42063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Initial Model</a:t>
            </a:r>
          </a:p>
          <a:p>
            <a:pPr lvl="1"/>
            <a:r>
              <a:rPr lang="en-US" i="1">
                <a:ea typeface="+mn-lt"/>
                <a:cs typeface="+mn-lt"/>
              </a:rPr>
              <a:t>Accuracy: .9814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i="1">
                <a:ea typeface="+mn-lt"/>
                <a:cs typeface="+mn-lt"/>
              </a:rPr>
              <a:t>Recall: .98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i="1">
                <a:ea typeface="+mn-lt"/>
                <a:cs typeface="+mn-lt"/>
              </a:rPr>
              <a:t>Precision: .98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i="1">
                <a:ea typeface="+mn-lt"/>
                <a:cs typeface="+mn-lt"/>
              </a:rPr>
              <a:t>F1: .98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 i="1"/>
          </a:p>
          <a:p>
            <a:pPr lvl="1"/>
            <a:endParaRPr lang="en-US" i="1"/>
          </a:p>
          <a:p>
            <a:endParaRPr lang="en-US" i="1"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C31C329-07E8-4AA8-B36E-8525416D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721" y="3495624"/>
            <a:ext cx="4439728" cy="33604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E0232B-6203-4D76-AC90-9951A30F3456}"/>
              </a:ext>
            </a:extLst>
          </p:cNvPr>
          <p:cNvSpPr txBox="1">
            <a:spLocks/>
          </p:cNvSpPr>
          <p:nvPr/>
        </p:nvSpPr>
        <p:spPr>
          <a:xfrm>
            <a:off x="6223327" y="367761"/>
            <a:ext cx="5352805" cy="42063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  <a:p>
            <a:r>
              <a:rPr lang="en-US"/>
              <a:t>Model From </a:t>
            </a:r>
            <a:r>
              <a:rPr lang="en-US" i="1"/>
              <a:t>Support</a:t>
            </a:r>
            <a:r>
              <a:rPr lang="en-US" i="1">
                <a:ea typeface="+mn-lt"/>
                <a:cs typeface="+mn-lt"/>
              </a:rPr>
              <a:t> Vector Guided </a:t>
            </a:r>
            <a:r>
              <a:rPr lang="en-US" i="1" err="1">
                <a:ea typeface="+mn-lt"/>
                <a:cs typeface="+mn-lt"/>
              </a:rPr>
              <a:t>Softmax</a:t>
            </a:r>
            <a:r>
              <a:rPr lang="en-US" i="1">
                <a:ea typeface="+mn-lt"/>
                <a:cs typeface="+mn-lt"/>
              </a:rPr>
              <a:t> Loss for Face Recognition</a:t>
            </a:r>
            <a:endParaRPr lang="en-US"/>
          </a:p>
          <a:p>
            <a:pPr lvl="1"/>
            <a:r>
              <a:rPr lang="en-US" i="1"/>
              <a:t>Accuracy: .9907</a:t>
            </a:r>
          </a:p>
          <a:p>
            <a:pPr lvl="1"/>
            <a:r>
              <a:rPr lang="en-US" i="1"/>
              <a:t>Recall: .99</a:t>
            </a:r>
          </a:p>
          <a:p>
            <a:pPr lvl="1"/>
            <a:r>
              <a:rPr lang="en-US" i="1"/>
              <a:t>Precision: .99</a:t>
            </a:r>
          </a:p>
          <a:p>
            <a:pPr lvl="1"/>
            <a:r>
              <a:rPr lang="en-US" i="1"/>
              <a:t>F1: .99</a:t>
            </a:r>
          </a:p>
          <a:p>
            <a:pPr lvl="1"/>
            <a:endParaRPr lang="en-US" i="1"/>
          </a:p>
          <a:p>
            <a:endParaRPr lang="en-US" i="1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CAE8877-711A-4AE8-B592-6B98E1A2A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0" y="3869434"/>
            <a:ext cx="4037162" cy="30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93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C0314-A111-40A0-BBF4-3CDC66813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6D85C-7C4D-4546-9FE7-E0409DF2D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13240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More Versatile Model</a:t>
            </a:r>
          </a:p>
          <a:p>
            <a:pPr lvl="1"/>
            <a:r>
              <a:rPr lang="en-US"/>
              <a:t>Data Collection</a:t>
            </a:r>
          </a:p>
          <a:p>
            <a:pPr lvl="1"/>
            <a:r>
              <a:rPr lang="en-US"/>
              <a:t>Hyperparameter tweaking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53C6C2-105C-424F-9BDF-CA67432B5C96}"/>
              </a:ext>
            </a:extLst>
          </p:cNvPr>
          <p:cNvSpPr txBox="1">
            <a:spLocks/>
          </p:cNvSpPr>
          <p:nvPr/>
        </p:nvSpPr>
        <p:spPr>
          <a:xfrm>
            <a:off x="418416" y="3006318"/>
            <a:ext cx="10543031" cy="13240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More Classes</a:t>
            </a:r>
          </a:p>
          <a:p>
            <a:endParaRPr lang="en-US"/>
          </a:p>
          <a:p>
            <a:pPr lvl="1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2768B6A-C37F-4250-AC81-0C2437459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438" y="451541"/>
            <a:ext cx="6179388" cy="594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10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2CFE6-0FA6-4BC3-B9D0-BE43FF99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Facial Encoding (Live Demo)</a:t>
            </a:r>
          </a:p>
        </p:txBody>
      </p:sp>
      <p:pic>
        <p:nvPicPr>
          <p:cNvPr id="4" name="Picture 4" descr="A picture containing person, person, shirt, posing&#10;&#10;Description automatically generated">
            <a:extLst>
              <a:ext uri="{FF2B5EF4-FFF2-40B4-BE49-F238E27FC236}">
                <a16:creationId xmlns:a16="http://schemas.microsoft.com/office/drawing/2014/main" id="{0DB42A9B-9F2C-4626-A4D2-9861C9A12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899" t="5278" r="23431" b="39444"/>
          <a:stretch/>
        </p:blipFill>
        <p:spPr>
          <a:xfrm>
            <a:off x="1069485" y="1595588"/>
            <a:ext cx="3249695" cy="4452605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6D9DFD2-E742-4F2F-B07E-2DB2901CC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48" r="24907" b="12921"/>
          <a:stretch/>
        </p:blipFill>
        <p:spPr>
          <a:xfrm>
            <a:off x="7211683" y="1596680"/>
            <a:ext cx="3779751" cy="4209330"/>
          </a:xfrm>
          <a:prstGeom prst="rect">
            <a:avLst/>
          </a:prstGeom>
        </p:spPr>
      </p:pic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389646E3-A012-459D-9A3B-B0992848A1BD}"/>
              </a:ext>
            </a:extLst>
          </p:cNvPr>
          <p:cNvSpPr/>
          <p:nvPr/>
        </p:nvSpPr>
        <p:spPr>
          <a:xfrm>
            <a:off x="2454300" y="3819286"/>
            <a:ext cx="531963" cy="301925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F0F2D5B7-9514-4546-8C76-91E6B80132EB}"/>
              </a:ext>
            </a:extLst>
          </p:cNvPr>
          <p:cNvSpPr/>
          <p:nvPr/>
        </p:nvSpPr>
        <p:spPr>
          <a:xfrm>
            <a:off x="8823469" y="3474229"/>
            <a:ext cx="776378" cy="301925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Not Equal 9">
            <a:extLst>
              <a:ext uri="{FF2B5EF4-FFF2-40B4-BE49-F238E27FC236}">
                <a16:creationId xmlns:a16="http://schemas.microsoft.com/office/drawing/2014/main" id="{A65A617E-0118-4CAB-B4D0-79FDED89E194}"/>
              </a:ext>
            </a:extLst>
          </p:cNvPr>
          <p:cNvSpPr/>
          <p:nvPr/>
        </p:nvSpPr>
        <p:spPr>
          <a:xfrm>
            <a:off x="4602732" y="3042789"/>
            <a:ext cx="2199734" cy="1466489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019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CE9782-0FD1-493B-9C50-C51AB7C5E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619023-691E-4F1C-A10A-0EA3D044E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85800"/>
            <a:ext cx="422144" cy="5486400"/>
          </a:xfrm>
          <a:prstGeom prst="rect">
            <a:avLst/>
          </a:prstGeom>
          <a:solidFill>
            <a:srgbClr val="DFB187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7EAFFD-2BD1-4600-B034-EEF700787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C0314-A111-40A0-BBF4-3CDC66813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288" y="105920"/>
            <a:ext cx="5828376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Acknowledgment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53C6C2-105C-424F-9BDF-CA67432B5C96}"/>
              </a:ext>
            </a:extLst>
          </p:cNvPr>
          <p:cNvSpPr txBox="1">
            <a:spLocks/>
          </p:cNvSpPr>
          <p:nvPr/>
        </p:nvSpPr>
        <p:spPr>
          <a:xfrm>
            <a:off x="3180288" y="2783628"/>
            <a:ext cx="5828376" cy="3095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00"/>
              </a:lnSpc>
              <a:buNone/>
            </a:pPr>
            <a:r>
              <a:rPr lang="en-US" sz="1800">
                <a:solidFill>
                  <a:schemeClr val="tx1"/>
                </a:solidFill>
              </a:rPr>
              <a:t>We would like to thank NACME, Google, our advisor, Dr. Le, our TA, </a:t>
            </a:r>
            <a:r>
              <a:rPr lang="en-US" sz="1800" err="1">
                <a:solidFill>
                  <a:schemeClr val="tx1"/>
                </a:solidFill>
              </a:rPr>
              <a:t>Kashu</a:t>
            </a:r>
            <a:r>
              <a:rPr lang="en-US" sz="1800">
                <a:solidFill>
                  <a:schemeClr val="tx1"/>
                </a:solidFill>
              </a:rPr>
              <a:t>, all of the TAs, the University of Arkansas faculty, and the professors for all their help and support.</a:t>
            </a:r>
          </a:p>
          <a:p>
            <a:pPr algn="ctr">
              <a:lnSpc>
                <a:spcPts val="2800"/>
              </a:lnSpc>
            </a:pPr>
            <a:endParaRPr lang="en-US" sz="1800">
              <a:solidFill>
                <a:schemeClr val="tx1"/>
              </a:solidFill>
            </a:endParaRPr>
          </a:p>
          <a:p>
            <a:pPr lvl="1" algn="ctr">
              <a:lnSpc>
                <a:spcPts val="2800"/>
              </a:lnSpc>
            </a:pPr>
            <a:endParaRPr lang="en-US" sz="180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4B5F26-8713-4267-9186-183BB809C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DFB18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2C66DF-2004-4C24-8C07-554E41490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DFB18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778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CE9782-0FD1-493B-9C50-C51AB7C5E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619023-691E-4F1C-A10A-0EA3D044E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85800"/>
            <a:ext cx="422144" cy="5486400"/>
          </a:xfrm>
          <a:prstGeom prst="rect">
            <a:avLst/>
          </a:prstGeom>
          <a:solidFill>
            <a:srgbClr val="DFB187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7EAFFD-2BD1-4600-B034-EEF700787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C0314-A111-40A0-BBF4-3CDC66813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240" y="81024"/>
            <a:ext cx="5828376" cy="969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53C6C2-105C-424F-9BDF-CA67432B5C96}"/>
              </a:ext>
            </a:extLst>
          </p:cNvPr>
          <p:cNvSpPr txBox="1">
            <a:spLocks/>
          </p:cNvSpPr>
          <p:nvPr/>
        </p:nvSpPr>
        <p:spPr>
          <a:xfrm>
            <a:off x="1713284" y="1131216"/>
            <a:ext cx="8758769" cy="5486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None/>
            </a:pPr>
            <a:r>
              <a:rPr lang="en-US" sz="1200">
                <a:solidFill>
                  <a:schemeClr val="tx1"/>
                </a:solidFill>
              </a:rPr>
              <a:t>[1] Marciniak, T., </a:t>
            </a:r>
            <a:r>
              <a:rPr lang="en-US" sz="1200" err="1">
                <a:solidFill>
                  <a:schemeClr val="tx1"/>
                </a:solidFill>
              </a:rPr>
              <a:t>Chmielewska</a:t>
            </a:r>
            <a:r>
              <a:rPr lang="en-US" sz="1200">
                <a:solidFill>
                  <a:schemeClr val="tx1"/>
                </a:solidFill>
              </a:rPr>
              <a:t>, A., </a:t>
            </a:r>
            <a:r>
              <a:rPr lang="en-US" sz="1200" err="1">
                <a:solidFill>
                  <a:schemeClr val="tx1"/>
                </a:solidFill>
              </a:rPr>
              <a:t>Weychan</a:t>
            </a:r>
            <a:r>
              <a:rPr lang="en-US" sz="1200">
                <a:solidFill>
                  <a:schemeClr val="tx1"/>
                </a:solidFill>
              </a:rPr>
              <a:t>, R. et al. Influence of low resolution of images on reliability of face detection and recognition. </a:t>
            </a:r>
            <a:r>
              <a:rPr lang="en-US" sz="1200" err="1">
                <a:solidFill>
                  <a:schemeClr val="tx1"/>
                </a:solidFill>
              </a:rPr>
              <a:t>Multimed</a:t>
            </a:r>
            <a:r>
              <a:rPr lang="en-US" sz="1200">
                <a:solidFill>
                  <a:schemeClr val="tx1"/>
                </a:solidFill>
              </a:rPr>
              <a:t> Tools Appl 74, 4329–4349 (2015). </a:t>
            </a:r>
            <a:r>
              <a:rPr lang="en-US" sz="1200">
                <a:solidFill>
                  <a:schemeClr val="tx1"/>
                </a:solidFill>
                <a:hlinkClick r:id="rId2"/>
              </a:rPr>
              <a:t>https://doi.org/10.1007/s11042-013-1568-8</a:t>
            </a:r>
            <a:endParaRPr lang="en-US" sz="1200">
              <a:solidFill>
                <a:schemeClr val="tx1"/>
              </a:solidFill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1200">
                <a:solidFill>
                  <a:schemeClr val="tx1"/>
                </a:solidFill>
              </a:rPr>
              <a:t>[2] </a:t>
            </a:r>
            <a:r>
              <a:rPr lang="en-US" sz="1200" err="1">
                <a:solidFill>
                  <a:schemeClr val="tx1"/>
                </a:solidFill>
              </a:rPr>
              <a:t>AbdELminaam</a:t>
            </a:r>
            <a:r>
              <a:rPr lang="en-US" sz="1200">
                <a:solidFill>
                  <a:schemeClr val="tx1"/>
                </a:solidFill>
              </a:rPr>
              <a:t>, </a:t>
            </a:r>
            <a:r>
              <a:rPr lang="en-US" sz="1200" err="1">
                <a:solidFill>
                  <a:schemeClr val="tx1"/>
                </a:solidFill>
              </a:rPr>
              <a:t>Diaa</a:t>
            </a:r>
            <a:r>
              <a:rPr lang="en-US" sz="1200">
                <a:solidFill>
                  <a:schemeClr val="tx1"/>
                </a:solidFill>
              </a:rPr>
              <a:t> Salama, et al. “A Deep Facial Recognition System Using Computational Intelligent Algorithms.” PLOS ONE, Public Library of Science, journals.plos.org/</a:t>
            </a:r>
            <a:r>
              <a:rPr lang="en-US" sz="1200" err="1">
                <a:solidFill>
                  <a:schemeClr val="tx1"/>
                </a:solidFill>
              </a:rPr>
              <a:t>plosone</a:t>
            </a:r>
            <a:r>
              <a:rPr lang="en-US" sz="1200">
                <a:solidFill>
                  <a:schemeClr val="tx1"/>
                </a:solidFill>
              </a:rPr>
              <a:t>/</a:t>
            </a:r>
            <a:r>
              <a:rPr lang="en-US" sz="1200" err="1">
                <a:solidFill>
                  <a:schemeClr val="tx1"/>
                </a:solidFill>
              </a:rPr>
              <a:t>article?id</a:t>
            </a:r>
            <a:r>
              <a:rPr lang="en-US" sz="1200">
                <a:solidFill>
                  <a:schemeClr val="tx1"/>
                </a:solidFill>
              </a:rPr>
              <a:t>=10.1371%2Fjournal.pone.0242269. </a:t>
            </a:r>
          </a:p>
          <a:p>
            <a:pPr marL="0" indent="0">
              <a:lnSpc>
                <a:spcPts val="2800"/>
              </a:lnSpc>
              <a:buNone/>
            </a:pPr>
            <a:r>
              <a:rPr lang="en-US" sz="1200">
                <a:solidFill>
                  <a:schemeClr val="tx1"/>
                </a:solidFill>
              </a:rPr>
              <a:t>[3] Kaspersky. “What Is Biometrics Security.” Www.kaspersky.com, 13 Jan. 2021, www.kaspersky.com/resource-center/definitions/biometrics. </a:t>
            </a:r>
          </a:p>
          <a:p>
            <a:pPr marL="0" indent="0">
              <a:lnSpc>
                <a:spcPts val="2800"/>
              </a:lnSpc>
              <a:buNone/>
            </a:pPr>
            <a:r>
              <a:rPr lang="en-US" sz="1200">
                <a:solidFill>
                  <a:schemeClr val="tx1"/>
                </a:solidFill>
              </a:rPr>
              <a:t>[4] </a:t>
            </a:r>
            <a:r>
              <a:rPr lang="en-US" sz="1200" err="1">
                <a:solidFill>
                  <a:schemeClr val="tx1"/>
                </a:solidFill>
              </a:rPr>
              <a:t>Xiaob</a:t>
            </a:r>
            <a:r>
              <a:rPr lang="en-US" sz="1200">
                <a:solidFill>
                  <a:schemeClr val="tx1"/>
                </a:solidFill>
              </a:rPr>
              <a:t> o Wang, </a:t>
            </a:r>
            <a:r>
              <a:rPr lang="en-US" sz="1200" err="1">
                <a:solidFill>
                  <a:schemeClr val="tx1"/>
                </a:solidFill>
              </a:rPr>
              <a:t>Shuo</a:t>
            </a:r>
            <a:r>
              <a:rPr lang="en-US" sz="1200">
                <a:solidFill>
                  <a:schemeClr val="tx1"/>
                </a:solidFill>
              </a:rPr>
              <a:t> Wang, </a:t>
            </a:r>
            <a:r>
              <a:rPr lang="en-US" sz="1200" err="1">
                <a:solidFill>
                  <a:schemeClr val="tx1"/>
                </a:solidFill>
              </a:rPr>
              <a:t>Shifeng</a:t>
            </a:r>
            <a:r>
              <a:rPr lang="en-US" sz="1200">
                <a:solidFill>
                  <a:schemeClr val="tx1"/>
                </a:solidFill>
              </a:rPr>
              <a:t> Zhang, </a:t>
            </a:r>
            <a:r>
              <a:rPr lang="en-US" sz="1200" err="1">
                <a:solidFill>
                  <a:schemeClr val="tx1"/>
                </a:solidFill>
              </a:rPr>
              <a:t>Tianyu</a:t>
            </a:r>
            <a:r>
              <a:rPr lang="en-US" sz="1200">
                <a:solidFill>
                  <a:schemeClr val="tx1"/>
                </a:solidFill>
              </a:rPr>
              <a:t> Fu, </a:t>
            </a:r>
            <a:r>
              <a:rPr lang="en-US" sz="1200" err="1">
                <a:solidFill>
                  <a:schemeClr val="tx1"/>
                </a:solidFill>
              </a:rPr>
              <a:t>Hailin</a:t>
            </a:r>
            <a:r>
              <a:rPr lang="en-US" sz="1200">
                <a:solidFill>
                  <a:schemeClr val="tx1"/>
                </a:solidFill>
              </a:rPr>
              <a:t> Shi, Tao Mei1. "Support Vector Guided </a:t>
            </a:r>
            <a:r>
              <a:rPr lang="en-US" sz="1200" err="1">
                <a:solidFill>
                  <a:schemeClr val="tx1"/>
                </a:solidFill>
              </a:rPr>
              <a:t>Softmax</a:t>
            </a:r>
            <a:r>
              <a:rPr lang="en-US" sz="1200">
                <a:solidFill>
                  <a:schemeClr val="tx1"/>
                </a:solidFill>
              </a:rPr>
              <a:t> Loss for Face </a:t>
            </a:r>
            <a:r>
              <a:rPr lang="en-US" sz="1200" err="1">
                <a:solidFill>
                  <a:schemeClr val="tx1"/>
                </a:solidFill>
              </a:rPr>
              <a:t>Recognition."</a:t>
            </a:r>
            <a:r>
              <a:rPr lang="en-US" sz="1200" err="1">
                <a:solidFill>
                  <a:schemeClr val="tx1"/>
                </a:solidFill>
                <a:hlinkClick r:id="rId3"/>
              </a:rPr>
              <a:t>iv.org</a:t>
            </a:r>
            <a:r>
              <a:rPr lang="en-US" sz="1200">
                <a:solidFill>
                  <a:schemeClr val="tx1"/>
                </a:solidFill>
                <a:hlinkClick r:id="rId3"/>
              </a:rPr>
              <a:t>/pdf/1812.11317.pdf</a:t>
            </a:r>
            <a:r>
              <a:rPr lang="en-US" sz="120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ts val="2800"/>
              </a:lnSpc>
              <a:buNone/>
            </a:pPr>
            <a:r>
              <a:rPr lang="en-US" sz="1200">
                <a:solidFill>
                  <a:schemeClr val="tx1"/>
                </a:solidFill>
              </a:rPr>
              <a:t>[5] “Facial Recognition System.” Wikipedia, Wikimedia Foundation, 13 July 2021, en.wikipedia.org/wiki/</a:t>
            </a:r>
            <a:r>
              <a:rPr lang="en-US" sz="1200" err="1">
                <a:solidFill>
                  <a:schemeClr val="tx1"/>
                </a:solidFill>
              </a:rPr>
              <a:t>Facial_recognition_system</a:t>
            </a:r>
            <a:r>
              <a:rPr lang="en-US" sz="120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ts val="2800"/>
              </a:lnSpc>
              <a:buNone/>
            </a:pPr>
            <a:r>
              <a:rPr lang="en-US" sz="1200">
                <a:solidFill>
                  <a:schemeClr val="tx1"/>
                </a:solidFill>
              </a:rPr>
              <a:t>[6] “History of Face Recognition &amp;amp; Facial Recognition Software.” </a:t>
            </a:r>
            <a:r>
              <a:rPr lang="en-US" sz="1200" err="1">
                <a:solidFill>
                  <a:schemeClr val="tx1"/>
                </a:solidFill>
              </a:rPr>
              <a:t>FaceFirst</a:t>
            </a:r>
            <a:r>
              <a:rPr lang="en-US" sz="1200">
                <a:solidFill>
                  <a:schemeClr val="tx1"/>
                </a:solidFill>
              </a:rPr>
              <a:t> Face Recognition Software, 9 May 2019, www.facefirst.com/blog/brief-history-of-face-recognition-software/. </a:t>
            </a:r>
          </a:p>
          <a:p>
            <a:pPr lvl="1">
              <a:lnSpc>
                <a:spcPts val="2800"/>
              </a:lnSpc>
            </a:pP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4B5F26-8713-4267-9186-183BB809C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DFB18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2C66DF-2004-4C24-8C07-554E41490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DFB18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955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35D9B3-B2C5-40E1-BFF9-E01D0DB42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34451-AC88-42A0-9836-B37F53506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4028783" cy="2135867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Goal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26F1E1-0A58-4D19-AE22-20D2B9F73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00" y="2880452"/>
            <a:ext cx="4028783" cy="30954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</a:rPr>
              <a:t>Create a model that can successfully detect and identify the 21 students of the Advanced Machine Learning Intensive Bootcamp at the University of Arkansas.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95061B-ADFC-4592-8BB1-0D542F6F6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042523" y="6081915"/>
            <a:ext cx="6460098" cy="781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B67C3E3-D148-40AD-9F4C-431AA28A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AE906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30DD030-ACB5-4C2C-AD03-51D52E277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AE906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15596973-30DA-454A-B953-119D28859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87" y="1322907"/>
            <a:ext cx="7056407" cy="41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23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12B8-8422-4D4A-9791-BC7343D1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pic>
        <p:nvPicPr>
          <p:cNvPr id="5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2523C1B-3314-45A2-9BE5-500B327C0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513" y="72077"/>
            <a:ext cx="5259238" cy="3119508"/>
          </a:xfrm>
          <a:prstGeom prst="rect">
            <a:avLst/>
          </a:prstGeom>
        </p:spPr>
      </p:pic>
      <p:pic>
        <p:nvPicPr>
          <p:cNvPr id="7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B71A43-29AC-4872-8EFA-D14B7AC1C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324" y="3826303"/>
            <a:ext cx="2872597" cy="2195884"/>
          </a:xfrm>
          <a:prstGeom prst="rect">
            <a:avLst/>
          </a:prstGeom>
        </p:spPr>
      </p:pic>
      <p:pic>
        <p:nvPicPr>
          <p:cNvPr id="9" name="Picture 4" descr="A picture containing text, person, indoor, person&#10;&#10;Description automatically generated">
            <a:extLst>
              <a:ext uri="{FF2B5EF4-FFF2-40B4-BE49-F238E27FC236}">
                <a16:creationId xmlns:a16="http://schemas.microsoft.com/office/drawing/2014/main" id="{D4026EC8-45EA-4F46-A3A9-E81CEA8CD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44821" y="3191474"/>
            <a:ext cx="5724585" cy="3574272"/>
          </a:xfrm>
        </p:spPr>
      </p:pic>
      <p:pic>
        <p:nvPicPr>
          <p:cNvPr id="13" name="Picture 19" descr="Text&#10;&#10;Description automatically generated">
            <a:extLst>
              <a:ext uri="{FF2B5EF4-FFF2-40B4-BE49-F238E27FC236}">
                <a16:creationId xmlns:a16="http://schemas.microsoft.com/office/drawing/2014/main" id="{61D5D9F9-6EE7-4A97-8133-5F8BC58F9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66" y="1627020"/>
            <a:ext cx="3850257" cy="479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28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B2826-13B4-4E8F-9111-ACE4E346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Facial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E22BB-D2E5-4673-A7C1-15E824115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Pre-existing Data</a:t>
            </a:r>
          </a:p>
          <a:p>
            <a:r>
              <a:rPr lang="en-US"/>
              <a:t>Webcam</a:t>
            </a:r>
          </a:p>
          <a:p>
            <a:r>
              <a:rPr lang="en-US"/>
              <a:t>Machine Learning Algorithms</a:t>
            </a:r>
          </a:p>
          <a:p>
            <a:r>
              <a:rPr lang="en-US"/>
              <a:t>Biometric security</a:t>
            </a:r>
          </a:p>
          <a:p>
            <a:pPr lvl="1"/>
            <a:r>
              <a:rPr lang="en-US"/>
              <a:t>Physical characteristics used</a:t>
            </a:r>
          </a:p>
        </p:txBody>
      </p:sp>
      <p:pic>
        <p:nvPicPr>
          <p:cNvPr id="1030" name="Picture 6" descr="Facial biometrics recognition | Biometrics, Motion design animation, Ux  design trends">
            <a:extLst>
              <a:ext uri="{FF2B5EF4-FFF2-40B4-BE49-F238E27FC236}">
                <a16:creationId xmlns:a16="http://schemas.microsoft.com/office/drawing/2014/main" id="{A5F39F7A-03C4-4B81-A702-80B6137B399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749" y="1397606"/>
            <a:ext cx="6518523" cy="488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89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B2826-13B4-4E8F-9111-ACE4E346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Repository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AE9ED6F-76D8-4AA5-8070-1676B26BE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072" y="1444624"/>
            <a:ext cx="7683136" cy="39664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C5589E-45D1-49F8-9AB7-1B86369E693A}"/>
              </a:ext>
            </a:extLst>
          </p:cNvPr>
          <p:cNvSpPr txBox="1"/>
          <p:nvPr/>
        </p:nvSpPr>
        <p:spPr>
          <a:xfrm>
            <a:off x="549275" y="2313164"/>
            <a:ext cx="316653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Used the Ageitgey FR respositorty.</a:t>
            </a:r>
          </a:p>
          <a:p>
            <a:endParaRPr lang="en-US" sz="2000"/>
          </a:p>
          <a:p>
            <a:r>
              <a:rPr lang="en-US" sz="2000"/>
              <a:t>Cosisted of source code, along with testing data and examples for reference to use</a:t>
            </a:r>
          </a:p>
        </p:txBody>
      </p:sp>
    </p:spTree>
    <p:extLst>
      <p:ext uri="{BB962C8B-B14F-4D97-AF65-F5344CB8AC3E}">
        <p14:creationId xmlns:p14="http://schemas.microsoft.com/office/powerpoint/2010/main" val="824467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35D9B3-B2C5-40E1-BFF9-E01D0DB42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34451-AC88-42A0-9836-B37F53506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4028783" cy="2135867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Data Acquisition 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26F1E1-0A58-4D19-AE22-20D2B9F73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00" y="2753988"/>
            <a:ext cx="4392287" cy="360789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Font typeface="Wingdings" panose="05020102010507070707" pitchFamily="18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We collected the data needed for our model over the course 5 days.</a:t>
            </a:r>
          </a:p>
          <a:p>
            <a:pPr>
              <a:buFont typeface="Wingdings" panose="05020102010507070707" pitchFamily="18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In that time, we collected a 5 second video of each of our colleagues.</a:t>
            </a:r>
          </a:p>
          <a:p>
            <a:pPr>
              <a:buFont typeface="Wingdings" panose="05020102010507070707" pitchFamily="18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These videos were able to collect data on their facial features within the light of the classroom.</a:t>
            </a:r>
          </a:p>
          <a:p>
            <a:pPr>
              <a:buFont typeface="Wingdings" panose="05020102010507070707" pitchFamily="18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Consistent Videos</a:t>
            </a:r>
          </a:p>
          <a:p>
            <a:pPr lvl="1">
              <a:buFont typeface="Wingdings" panose="05020102010507070707" pitchFamily="18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Same classroom</a:t>
            </a:r>
          </a:p>
          <a:p>
            <a:pPr lvl="1">
              <a:buFont typeface="Wingdings" panose="05020102010507070707" pitchFamily="18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Same lighting</a:t>
            </a:r>
          </a:p>
          <a:p>
            <a:pPr lvl="1">
              <a:buFont typeface="Wingdings" panose="05020102010507070707" pitchFamily="18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Same camera</a:t>
            </a:r>
          </a:p>
          <a:p>
            <a:pPr lvl="1">
              <a:buFont typeface="Wingdings" panose="05020102010507070707" pitchFamily="18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Follow camera in circular motion</a:t>
            </a:r>
          </a:p>
          <a:p>
            <a:pPr>
              <a:buFont typeface="Wingdings" panose="05020102010507070707" pitchFamily="18" charset="2"/>
              <a:buChar char="§"/>
            </a:pPr>
            <a:endParaRPr lang="en-US" sz="1800">
              <a:solidFill>
                <a:schemeClr val="tx1"/>
              </a:solidFill>
            </a:endParaRPr>
          </a:p>
          <a:p>
            <a:pPr>
              <a:buFont typeface="Wingdings" panose="05020102010507070707" pitchFamily="18" charset="2"/>
              <a:buChar char="§"/>
            </a:pP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95061B-ADFC-4592-8BB1-0D542F6F6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042523" y="6081915"/>
            <a:ext cx="6460098" cy="781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B67C3E3-D148-40AD-9F4C-431AA28A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AE906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30DD030-ACB5-4C2C-AD03-51D52E277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AE906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807AF505-B729-4488-B2DC-F33C8696B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2" y="756956"/>
            <a:ext cx="6395048" cy="485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9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83102-8B11-4255-A120-72106712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Review: Angles</a:t>
            </a:r>
          </a:p>
        </p:txBody>
      </p:sp>
      <p:pic>
        <p:nvPicPr>
          <p:cNvPr id="7" name="Picture 7" descr="A close up of a person&amp;#39;s face&#10;&#10;Description automatically generated">
            <a:extLst>
              <a:ext uri="{FF2B5EF4-FFF2-40B4-BE49-F238E27FC236}">
                <a16:creationId xmlns:a16="http://schemas.microsoft.com/office/drawing/2014/main" id="{5A06BA7E-69CB-4487-A2B9-264BC51E4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284" y="2143149"/>
            <a:ext cx="983411" cy="983411"/>
          </a:xfrm>
        </p:spPr>
      </p:pic>
      <p:pic>
        <p:nvPicPr>
          <p:cNvPr id="8" name="Picture 8" descr="A picture containing primate&#10;&#10;Description automatically generated">
            <a:extLst>
              <a:ext uri="{FF2B5EF4-FFF2-40B4-BE49-F238E27FC236}">
                <a16:creationId xmlns:a16="http://schemas.microsoft.com/office/drawing/2014/main" id="{E6901A50-7120-4F45-A4FC-FBEC81EB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370" y="2117785"/>
            <a:ext cx="983411" cy="997788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1B0CBF7-C3DD-4BD0-B2F1-D1135A11C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653" y="2117785"/>
            <a:ext cx="983411" cy="99778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32D561D-7B29-4E8D-AE2D-301C11F0D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823" y="2132164"/>
            <a:ext cx="983411" cy="997788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BF6AEBC-EF4C-49CE-9EAE-138A3893D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9351" y="2132164"/>
            <a:ext cx="983411" cy="997788"/>
          </a:xfrm>
          <a:prstGeom prst="rect">
            <a:avLst/>
          </a:prstGeom>
        </p:spPr>
      </p:pic>
      <p:pic>
        <p:nvPicPr>
          <p:cNvPr id="12" name="Picture 12" descr="A picture containing blurry&#10;&#10;Description automatically generated">
            <a:extLst>
              <a:ext uri="{FF2B5EF4-FFF2-40B4-BE49-F238E27FC236}">
                <a16:creationId xmlns:a16="http://schemas.microsoft.com/office/drawing/2014/main" id="{8D3C92D1-C862-4D3B-8359-C80313200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7011" y="2132164"/>
            <a:ext cx="983411" cy="997788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8FF9D4BA-5290-41BA-9D74-B26A35848E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804" y="2132163"/>
            <a:ext cx="983411" cy="997788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B128DAA5-70AC-46D1-8BD4-25E31FE8CC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1728" y="2132164"/>
            <a:ext cx="983411" cy="997788"/>
          </a:xfrm>
          <a:prstGeom prst="rect">
            <a:avLst/>
          </a:prstGeom>
        </p:spPr>
      </p:pic>
      <p:pic>
        <p:nvPicPr>
          <p:cNvPr id="15" name="Picture 15" descr="A picture containing blurry&#10;&#10;Description automatically generated">
            <a:extLst>
              <a:ext uri="{FF2B5EF4-FFF2-40B4-BE49-F238E27FC236}">
                <a16:creationId xmlns:a16="http://schemas.microsoft.com/office/drawing/2014/main" id="{5DBAA6AC-A35C-41ED-9269-99DA721CE3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95577" y="3109823"/>
            <a:ext cx="983411" cy="997788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F76F0D98-AEC4-4CF3-98AC-446BBB58CE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6370" y="3109823"/>
            <a:ext cx="983411" cy="997788"/>
          </a:xfrm>
          <a:prstGeom prst="rect">
            <a:avLst/>
          </a:prstGeom>
        </p:spPr>
      </p:pic>
      <p:pic>
        <p:nvPicPr>
          <p:cNvPr id="17" name="Picture 17" descr="A picture containing person, primate, looking, blurry&#10;&#10;Description automatically generated">
            <a:extLst>
              <a:ext uri="{FF2B5EF4-FFF2-40B4-BE49-F238E27FC236}">
                <a16:creationId xmlns:a16="http://schemas.microsoft.com/office/drawing/2014/main" id="{483F7E49-F81E-4A7C-8830-5522EB00FE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9653" y="3109823"/>
            <a:ext cx="983411" cy="997788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6C172976-C024-4DDD-8F1C-77C1F4B489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4823" y="3109823"/>
            <a:ext cx="983411" cy="997788"/>
          </a:xfrm>
          <a:prstGeom prst="rect">
            <a:avLst/>
          </a:prstGeom>
        </p:spPr>
      </p:pic>
      <p:pic>
        <p:nvPicPr>
          <p:cNvPr id="19" name="Picture 19" descr="A person taking a selfie&#10;&#10;Description automatically generated">
            <a:extLst>
              <a:ext uri="{FF2B5EF4-FFF2-40B4-BE49-F238E27FC236}">
                <a16:creationId xmlns:a16="http://schemas.microsoft.com/office/drawing/2014/main" id="{FA71E002-AE27-46DC-A9DB-A8007EA28A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9351" y="3109823"/>
            <a:ext cx="983411" cy="997788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461601CF-FD24-4BB4-A97A-E36E1D6C60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27011" y="3109823"/>
            <a:ext cx="983411" cy="997788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BC888889-D153-41F1-9491-4402DA3C5F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47804" y="3109823"/>
            <a:ext cx="983411" cy="997788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CF6D4D7D-4BAB-48DD-B29F-4381B8F2C2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11728" y="3109823"/>
            <a:ext cx="983411" cy="997788"/>
          </a:xfrm>
          <a:prstGeom prst="rect">
            <a:avLst/>
          </a:prstGeom>
        </p:spPr>
      </p:pic>
      <p:pic>
        <p:nvPicPr>
          <p:cNvPr id="23" name="Picture 23" descr="A picture containing primate, mammal&#10;&#10;Description automatically generated">
            <a:extLst>
              <a:ext uri="{FF2B5EF4-FFF2-40B4-BE49-F238E27FC236}">
                <a16:creationId xmlns:a16="http://schemas.microsoft.com/office/drawing/2014/main" id="{56B568D0-8000-4369-AA3E-DD351160F93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95577" y="4087483"/>
            <a:ext cx="983411" cy="997788"/>
          </a:xfrm>
          <a:prstGeom prst="rect">
            <a:avLst/>
          </a:prstGeom>
        </p:spPr>
      </p:pic>
      <p:pic>
        <p:nvPicPr>
          <p:cNvPr id="24" name="Picture 24" descr="A picture containing primate, mammal&#10;&#10;Description automatically generated">
            <a:extLst>
              <a:ext uri="{FF2B5EF4-FFF2-40B4-BE49-F238E27FC236}">
                <a16:creationId xmlns:a16="http://schemas.microsoft.com/office/drawing/2014/main" id="{692D6CDD-567C-4976-996D-65396B57C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73238" y="4087483"/>
            <a:ext cx="983411" cy="997788"/>
          </a:xfrm>
          <a:prstGeom prst="rect">
            <a:avLst/>
          </a:prstGeom>
        </p:spPr>
      </p:pic>
      <p:pic>
        <p:nvPicPr>
          <p:cNvPr id="25" name="Picture 25" descr="A picture containing looking, wearing, blurry&#10;&#10;Description automatically generated">
            <a:extLst>
              <a:ext uri="{FF2B5EF4-FFF2-40B4-BE49-F238E27FC236}">
                <a16:creationId xmlns:a16="http://schemas.microsoft.com/office/drawing/2014/main" id="{482B5EEF-DC50-4612-AF28-8CCA901B215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79653" y="4087483"/>
            <a:ext cx="983411" cy="997788"/>
          </a:xfrm>
          <a:prstGeom prst="rect">
            <a:avLst/>
          </a:prstGeom>
        </p:spPr>
      </p:pic>
      <p:pic>
        <p:nvPicPr>
          <p:cNvPr id="26" name="Picture 26" descr="A picture containing primate, looking, mammal, blurry&#10;&#10;Description automatically generated">
            <a:extLst>
              <a:ext uri="{FF2B5EF4-FFF2-40B4-BE49-F238E27FC236}">
                <a16:creationId xmlns:a16="http://schemas.microsoft.com/office/drawing/2014/main" id="{01E679FB-8379-4AC1-A7A3-6027FC53E63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14823" y="4087483"/>
            <a:ext cx="983411" cy="997788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360D1EBD-F130-4BAF-A1D5-FE98EAD351D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49351" y="4087483"/>
            <a:ext cx="983411" cy="997788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353095A3-87D5-4E24-96A7-64B195DC090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27011" y="4087483"/>
            <a:ext cx="983411" cy="997788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FF39BDC2-486C-410C-8EA4-AE116DDA204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47804" y="4087483"/>
            <a:ext cx="983411" cy="997788"/>
          </a:xfrm>
          <a:prstGeom prst="rect">
            <a:avLst/>
          </a:prstGeom>
        </p:spPr>
      </p:pic>
      <p:pic>
        <p:nvPicPr>
          <p:cNvPr id="30" name="Picture 30" descr="A picture containing blurry&#10;&#10;Description automatically generated">
            <a:extLst>
              <a:ext uri="{FF2B5EF4-FFF2-40B4-BE49-F238E27FC236}">
                <a16:creationId xmlns:a16="http://schemas.microsoft.com/office/drawing/2014/main" id="{CD797860-CA3F-46D0-AEF9-6B3258EE4B4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011728" y="4087483"/>
            <a:ext cx="983411" cy="99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34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16DD4-8CAB-41DA-8576-47663A6C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Review: Lighting</a:t>
            </a:r>
          </a:p>
        </p:txBody>
      </p:sp>
      <p:pic>
        <p:nvPicPr>
          <p:cNvPr id="4" name="Picture 4" descr="A picture containing text, person, eyepatch, spectacles&#10;&#10;Description automatically generated">
            <a:extLst>
              <a:ext uri="{FF2B5EF4-FFF2-40B4-BE49-F238E27FC236}">
                <a16:creationId xmlns:a16="http://schemas.microsoft.com/office/drawing/2014/main" id="{B7CE37C5-3610-4FFE-ABEC-3A4A94A6A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225" y="1698259"/>
            <a:ext cx="2390775" cy="2390775"/>
          </a:xfrm>
        </p:spPr>
      </p:pic>
      <p:pic>
        <p:nvPicPr>
          <p:cNvPr id="5" name="Picture 5" descr="A picture containing text, spectacles, sunglasses, eyepatch&#10;&#10;Description automatically generated">
            <a:extLst>
              <a:ext uri="{FF2B5EF4-FFF2-40B4-BE49-F238E27FC236}">
                <a16:creationId xmlns:a16="http://schemas.microsoft.com/office/drawing/2014/main" id="{C8A1FCC4-2E3A-451E-8657-5B4C7CC64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425" y="1701651"/>
            <a:ext cx="2390775" cy="2390775"/>
          </a:xfrm>
          <a:prstGeom prst="rect">
            <a:avLst/>
          </a:prstGeom>
        </p:spPr>
      </p:pic>
      <p:pic>
        <p:nvPicPr>
          <p:cNvPr id="6" name="Picture 6" descr="A picture containing text, person, eyepatch, spectacles&#10;&#10;Description automatically generated">
            <a:extLst>
              <a:ext uri="{FF2B5EF4-FFF2-40B4-BE49-F238E27FC236}">
                <a16:creationId xmlns:a16="http://schemas.microsoft.com/office/drawing/2014/main" id="{75DE4B04-0A9E-4EE8-9845-35486A301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481" y="1716029"/>
            <a:ext cx="2390775" cy="2390775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71D322-EBFE-46B6-B0ED-262785660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915" y="1716029"/>
            <a:ext cx="2390775" cy="2390775"/>
          </a:xfrm>
          <a:prstGeom prst="rect">
            <a:avLst/>
          </a:prstGeom>
        </p:spPr>
      </p:pic>
      <p:pic>
        <p:nvPicPr>
          <p:cNvPr id="8" name="Picture 8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224059A6-2F55-42DD-AAD6-E0750E0CB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368" y="4303953"/>
            <a:ext cx="2390775" cy="2390775"/>
          </a:xfrm>
          <a:prstGeom prst="rect">
            <a:avLst/>
          </a:prstGeom>
        </p:spPr>
      </p:pic>
      <p:pic>
        <p:nvPicPr>
          <p:cNvPr id="9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5C13A0A-7B19-4F5A-AC0C-B8CE81821D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934" y="4303953"/>
            <a:ext cx="2390775" cy="2390775"/>
          </a:xfrm>
          <a:prstGeom prst="rect">
            <a:avLst/>
          </a:prstGeom>
        </p:spPr>
      </p:pic>
      <p:pic>
        <p:nvPicPr>
          <p:cNvPr id="10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B145DD5-4E56-4717-9148-5A95B6B642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1368" y="4303953"/>
            <a:ext cx="2390775" cy="2390775"/>
          </a:xfrm>
          <a:prstGeom prst="rect">
            <a:avLst/>
          </a:prstGeom>
        </p:spPr>
      </p:pic>
      <p:pic>
        <p:nvPicPr>
          <p:cNvPr id="11" name="Picture 11" descr="A picture containing text, silver&#10;&#10;Description automatically generated">
            <a:extLst>
              <a:ext uri="{FF2B5EF4-FFF2-40B4-BE49-F238E27FC236}">
                <a16:creationId xmlns:a16="http://schemas.microsoft.com/office/drawing/2014/main" id="{7014B48C-0A37-4F86-90D4-9FFF409993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5556" y="4303952"/>
            <a:ext cx="23907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1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35D9B3-B2C5-40E1-BFF9-E01D0DB42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34451-AC88-42A0-9836-B37F53506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4028783" cy="2135867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Exploratory Data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26F1E1-0A58-4D19-AE22-20D2B9F73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9" y="2720031"/>
            <a:ext cx="4382561" cy="3705174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Font typeface="Wingdings" panose="05020102010507070707" pitchFamily="18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The shortest video has 146 frames</a:t>
            </a:r>
          </a:p>
          <a:p>
            <a:pPr lvl="1">
              <a:buFont typeface="Wingdings" panose="05020102010507070707" pitchFamily="18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We will use the first 110 frames of each video for training data</a:t>
            </a:r>
          </a:p>
          <a:p>
            <a:pPr lvl="1">
              <a:buFont typeface="Wingdings" panose="05020102010507070707" pitchFamily="18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We will use the next 30 frames of each video for testing data</a:t>
            </a:r>
          </a:p>
          <a:p>
            <a:pPr>
              <a:buFont typeface="Wingdings" panose="05020102010507070707" pitchFamily="18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The video resolution is 1080x1920</a:t>
            </a:r>
          </a:p>
          <a:p>
            <a:pPr>
              <a:buFont typeface="Wingdings" panose="05020102010507070707" pitchFamily="18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Some of the color channels are flipped</a:t>
            </a:r>
          </a:p>
          <a:p>
            <a:pPr>
              <a:buFont typeface="Wingdings" panose="05020102010507070707" pitchFamily="18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The image is sideways</a:t>
            </a:r>
          </a:p>
          <a:p>
            <a:pPr>
              <a:buFont typeface="Wingdings,Sans-Serif" panose="05020102010507070707" pitchFamily="18" charset="2"/>
              <a:buChar char="§"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We will need to edit the frames by:</a:t>
            </a:r>
          </a:p>
          <a:p>
            <a:pPr lvl="1">
              <a:buFont typeface="Wingdings,Sans-Serif" panose="05020102010507070707" pitchFamily="18" charset="2"/>
              <a:buChar char="§"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Resizing (to 64 x 64)</a:t>
            </a:r>
          </a:p>
          <a:p>
            <a:pPr lvl="1">
              <a:buFont typeface="Wingdings,Sans-Serif" panose="05020102010507070707" pitchFamily="18" charset="2"/>
              <a:buChar char="§"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Rotating the image</a:t>
            </a:r>
          </a:p>
          <a:p>
            <a:pPr lvl="1">
              <a:buFont typeface="Wingdings,Sans-Serif" panose="05020102010507070707" pitchFamily="18" charset="2"/>
              <a:buChar char="§"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Flipping the color channels</a:t>
            </a:r>
            <a:endParaRPr lang="en-US" sz="1800" dirty="0">
              <a:ea typeface="+mn-lt"/>
              <a:cs typeface="+mn-lt"/>
            </a:endParaRPr>
          </a:p>
          <a:p>
            <a:pPr>
              <a:buFont typeface="Wingdings" panose="05020102010507070707" pitchFamily="18" charset="2"/>
              <a:buChar char="§"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Total of 280 frames per person and a total of 5880 frames in the dataset</a:t>
            </a:r>
            <a:endParaRPr lang="en-US" sz="1800" dirty="0">
              <a:solidFill>
                <a:schemeClr val="tx1"/>
              </a:solidFill>
            </a:endParaRPr>
          </a:p>
          <a:p>
            <a:pPr lvl="1">
              <a:buFont typeface="Wingdings" panose="05020102010507070707" pitchFamily="18" charset="2"/>
              <a:buChar char="§"/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95061B-ADFC-4592-8BB1-0D542F6F6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042523" y="6081915"/>
            <a:ext cx="6460098" cy="781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B67C3E3-D148-40AD-9F4C-431AA28A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AE906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30DD030-ACB5-4C2C-AD03-51D52E277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AE906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898C3A9F-51E2-41A0-907A-5609E6753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150" y="1286011"/>
            <a:ext cx="4554747" cy="187558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6B0981B-CF50-4337-ACB8-C25C896612EA}"/>
              </a:ext>
            </a:extLst>
          </p:cNvPr>
          <p:cNvSpPr/>
          <p:nvPr/>
        </p:nvSpPr>
        <p:spPr>
          <a:xfrm>
            <a:off x="7917376" y="4391136"/>
            <a:ext cx="983225" cy="479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2" descr="A picture containing text, person, different&#10;&#10;Description automatically generated">
            <a:extLst>
              <a:ext uri="{FF2B5EF4-FFF2-40B4-BE49-F238E27FC236}">
                <a16:creationId xmlns:a16="http://schemas.microsoft.com/office/drawing/2014/main" id="{5D279A9D-BAFA-45ED-ADD6-08286B80E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1" t="25589" r="75408" b="30640"/>
          <a:stretch/>
        </p:blipFill>
        <p:spPr>
          <a:xfrm rot="-5400000">
            <a:off x="5455688" y="3835873"/>
            <a:ext cx="2347006" cy="1599793"/>
          </a:xfrm>
          <a:prstGeom prst="rect">
            <a:avLst/>
          </a:prstGeom>
        </p:spPr>
      </p:pic>
      <p:pic>
        <p:nvPicPr>
          <p:cNvPr id="10" name="Picture 12" descr="A picture containing text, person, different&#10;&#10;Description automatically generated">
            <a:extLst>
              <a:ext uri="{FF2B5EF4-FFF2-40B4-BE49-F238E27FC236}">
                <a16:creationId xmlns:a16="http://schemas.microsoft.com/office/drawing/2014/main" id="{EE7095DD-477C-431C-ACE5-8A6F3C12BE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77" t="24579" r="28788" b="30303"/>
          <a:stretch/>
        </p:blipFill>
        <p:spPr>
          <a:xfrm>
            <a:off x="9191945" y="3712969"/>
            <a:ext cx="1585155" cy="16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24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9BB04-C667-4520-97F8-A1C5A867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A947D14E-2D70-4E34-B855-8D235E9E2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4055"/>
          <a:stretch/>
        </p:blipFill>
        <p:spPr>
          <a:xfrm>
            <a:off x="895978" y="2152098"/>
            <a:ext cx="8006938" cy="365491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9B1F0-6B2A-4AF0-8B41-93D5606A60E6}"/>
              </a:ext>
            </a:extLst>
          </p:cNvPr>
          <p:cNvSpPr txBox="1"/>
          <p:nvPr/>
        </p:nvSpPr>
        <p:spPr>
          <a:xfrm>
            <a:off x="1704999" y="2772543"/>
            <a:ext cx="139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Takes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90A38-5B5D-442A-B5C9-9FD9FC79F2BF}"/>
              </a:ext>
            </a:extLst>
          </p:cNvPr>
          <p:cNvSpPr txBox="1"/>
          <p:nvPr/>
        </p:nvSpPr>
        <p:spPr>
          <a:xfrm>
            <a:off x="4450733" y="2751874"/>
            <a:ext cx="152246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Corrects color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A2B515-7AF1-4644-ABA8-D7C7798EC74E}"/>
              </a:ext>
            </a:extLst>
          </p:cNvPr>
          <p:cNvSpPr txBox="1"/>
          <p:nvPr/>
        </p:nvSpPr>
        <p:spPr>
          <a:xfrm>
            <a:off x="6568939" y="2745586"/>
            <a:ext cx="194583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Resize and Crop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A61E1-F19F-4B49-8F18-F305AFAFD689}"/>
              </a:ext>
            </a:extLst>
          </p:cNvPr>
          <p:cNvSpPr/>
          <p:nvPr/>
        </p:nvSpPr>
        <p:spPr>
          <a:xfrm>
            <a:off x="9148802" y="3121206"/>
            <a:ext cx="1574277" cy="1526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Convolutional Neural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32E1C-05C7-4A94-A121-3E60638CF663}"/>
              </a:ext>
            </a:extLst>
          </p:cNvPr>
          <p:cNvSpPr txBox="1"/>
          <p:nvPr/>
        </p:nvSpPr>
        <p:spPr>
          <a:xfrm>
            <a:off x="9255265" y="2772543"/>
            <a:ext cx="138012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Trains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42591B-B780-47CE-8607-D8813E0C113D}"/>
              </a:ext>
            </a:extLst>
          </p:cNvPr>
          <p:cNvSpPr txBox="1"/>
          <p:nvPr/>
        </p:nvSpPr>
        <p:spPr>
          <a:xfrm>
            <a:off x="8723089" y="5569545"/>
            <a:ext cx="232842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Outputs the prediction and the prediction accuracy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DF83D09-C7E0-4B36-B351-F6A52ACC5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34545" y="4870740"/>
            <a:ext cx="1219200" cy="6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35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Custom 1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7A7A7A"/>
      </a:accent1>
      <a:accent2>
        <a:srgbClr val="D6947C"/>
      </a:accent2>
      <a:accent3>
        <a:srgbClr val="BF8484"/>
      </a:accent3>
      <a:accent4>
        <a:srgbClr val="96A9AA"/>
      </a:accent4>
      <a:accent5>
        <a:srgbClr val="6B8384"/>
      </a:accent5>
      <a:accent6>
        <a:srgbClr val="D5DCDD"/>
      </a:accent6>
      <a:hlink>
        <a:srgbClr val="FFFFFF"/>
      </a:hlink>
      <a:folHlink>
        <a:srgbClr val="6C86A5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ED3BD0343DC488ADC80935637823C" ma:contentTypeVersion="7" ma:contentTypeDescription="Create a new document." ma:contentTypeScope="" ma:versionID="758a6377feecef41e805cde7ea9c93cc">
  <xsd:schema xmlns:xsd="http://www.w3.org/2001/XMLSchema" xmlns:xs="http://www.w3.org/2001/XMLSchema" xmlns:p="http://schemas.microsoft.com/office/2006/metadata/properties" xmlns:ns3="10972bbd-d8ec-4c4f-bd64-b0bf92c94ab1" xmlns:ns4="bb378bfe-42b0-4fb9-927f-604062ec8ac3" targetNamespace="http://schemas.microsoft.com/office/2006/metadata/properties" ma:root="true" ma:fieldsID="68cd53d12e623dd1f18c554f7769768d" ns3:_="" ns4:_="">
    <xsd:import namespace="10972bbd-d8ec-4c4f-bd64-b0bf92c94ab1"/>
    <xsd:import namespace="bb378bfe-42b0-4fb9-927f-604062ec8ac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972bbd-d8ec-4c4f-bd64-b0bf92c94a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378bfe-42b0-4fb9-927f-604062ec8ac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B418F3-153F-4EC9-AAC6-B545164A2162}">
  <ds:schemaRefs>
    <ds:schemaRef ds:uri="10972bbd-d8ec-4c4f-bd64-b0bf92c94ab1"/>
    <ds:schemaRef ds:uri="bb378bfe-42b0-4fb9-927f-604062ec8a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A94C45D-F927-4FDC-9C72-68521C72CAC0}">
  <ds:schemaRefs>
    <ds:schemaRef ds:uri="10972bbd-d8ec-4c4f-bd64-b0bf92c94ab1"/>
    <ds:schemaRef ds:uri="bb378bfe-42b0-4fb9-927f-604062ec8ac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2206B42-A75F-4EE9-B3D7-2BD0A3B8D61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OffsetVTI</vt:lpstr>
      <vt:lpstr>PowerPoint Presentation</vt:lpstr>
      <vt:lpstr>Goal</vt:lpstr>
      <vt:lpstr>Facial Recognition</vt:lpstr>
      <vt:lpstr>Code Repository</vt:lpstr>
      <vt:lpstr>Data Acquisition </vt:lpstr>
      <vt:lpstr>Data Review: Angles</vt:lpstr>
      <vt:lpstr>Data Review: Lighting</vt:lpstr>
      <vt:lpstr>Exploratory Data Analysis</vt:lpstr>
      <vt:lpstr>Pipeline</vt:lpstr>
      <vt:lpstr>Justification for First Model</vt:lpstr>
      <vt:lpstr>Webcam Demo</vt:lpstr>
      <vt:lpstr>Live Webcam Demo</vt:lpstr>
      <vt:lpstr>Challenges     Solution</vt:lpstr>
      <vt:lpstr>Model Adjustment</vt:lpstr>
      <vt:lpstr>Model Analysis</vt:lpstr>
      <vt:lpstr>Future Work</vt:lpstr>
      <vt:lpstr>Facial Encoding (Live Demo)</vt:lpstr>
      <vt:lpstr>Acknowledgment 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Alejandra Barroso</dc:creator>
  <cp:revision>14</cp:revision>
  <dcterms:created xsi:type="dcterms:W3CDTF">2021-07-09T17:41:00Z</dcterms:created>
  <dcterms:modified xsi:type="dcterms:W3CDTF">2021-07-29T21:45:41Z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0x010100C54ED3BD0343DC488ADC80935637823C</vt:lpwstr>
  </property>
</Properties>
</file>